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handoutMasterIdLst>
    <p:handoutMasterId r:id="rId20"/>
  </p:handoutMasterIdLst>
  <p:sldIdLst>
    <p:sldId id="434" r:id="rId2"/>
    <p:sldId id="435" r:id="rId3"/>
    <p:sldId id="437" r:id="rId4"/>
    <p:sldId id="436" r:id="rId5"/>
    <p:sldId id="412" r:id="rId6"/>
    <p:sldId id="390" r:id="rId7"/>
    <p:sldId id="392" r:id="rId8"/>
    <p:sldId id="389" r:id="rId9"/>
    <p:sldId id="414" r:id="rId10"/>
    <p:sldId id="433" r:id="rId11"/>
    <p:sldId id="403" r:id="rId12"/>
    <p:sldId id="407" r:id="rId13"/>
    <p:sldId id="417" r:id="rId14"/>
    <p:sldId id="418" r:id="rId15"/>
    <p:sldId id="419" r:id="rId16"/>
    <p:sldId id="420" r:id="rId17"/>
    <p:sldId id="424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7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77" autoAdjust="0"/>
    <p:restoredTop sz="94683"/>
  </p:normalViewPr>
  <p:slideViewPr>
    <p:cSldViewPr showGuides="1">
      <p:cViewPr varScale="1">
        <p:scale>
          <a:sx n="108" d="100"/>
          <a:sy n="108" d="100"/>
        </p:scale>
        <p:origin x="1326" y="108"/>
      </p:cViewPr>
      <p:guideLst>
        <p:guide orient="horz" pos="2496"/>
        <p:guide pos="3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0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fl.edu\dcp\Home\aray\Special%20Projects%20FHFC\Brandes%20meeting\ahwg%201st%20mailing%20tables%20ar081617%20v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fl.edu\dcp\Home\aray\Special%20Projects%20FHFC\Brandes%20meeting\ahwg%201st%20mailing%20tables%20ar081617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fl.edu\dcp\Home\aray\Special%20Projects%20FHFC\Brandes%20meeting\ahwg%201st%20mailing%20tables%20ar081617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'inc cb time'!$A$17</c:f>
              <c:strCache>
                <c:ptCount val="1"/>
                <c:pt idx="0">
                  <c:v>0-60% AMI</c:v>
                </c:pt>
              </c:strCache>
            </c:strRef>
          </c:tx>
          <c:spPr>
            <a:solidFill>
              <a:srgbClr val="727CA3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'inc cb time'!$B$16:$E$16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'inc cb time'!$B$17:$E$17</c:f>
              <c:numCache>
                <c:formatCode>_(* #,##0_);_(* \(#,##0\);_(* "-"??_);_(@_)</c:formatCode>
                <c:ptCount val="4"/>
                <c:pt idx="0">
                  <c:v>759373</c:v>
                </c:pt>
                <c:pt idx="1">
                  <c:v>841015</c:v>
                </c:pt>
                <c:pt idx="2">
                  <c:v>939047</c:v>
                </c:pt>
                <c:pt idx="3">
                  <c:v>1085289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4-409B-8180-8A5CD1857C07}"/>
            </c:ext>
          </c:extLst>
        </c:ser>
        <c:ser>
          <c:idx val="1"/>
          <c:order val="1"/>
          <c:tx>
            <c:strRef>
              <c:f>'inc cb time'!$A$18</c:f>
              <c:strCache>
                <c:ptCount val="1"/>
                <c:pt idx="0">
                  <c:v>60.01-100% AMI</c:v>
                </c:pt>
              </c:strCache>
            </c:strRef>
          </c:tx>
          <c:spPr>
            <a:solidFill>
              <a:srgbClr val="727C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'inc cb time'!$B$16:$E$16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'inc cb time'!$B$18:$E$18</c:f>
              <c:numCache>
                <c:formatCode>_(* #,##0_);_(* \(#,##0\);_(* "-"??_);_(@_)</c:formatCode>
                <c:ptCount val="4"/>
                <c:pt idx="0">
                  <c:v>472999</c:v>
                </c:pt>
                <c:pt idx="1">
                  <c:v>533767</c:v>
                </c:pt>
                <c:pt idx="2">
                  <c:v>525557</c:v>
                </c:pt>
                <c:pt idx="3">
                  <c:v>638561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4-409B-8180-8A5CD1857C07}"/>
            </c:ext>
          </c:extLst>
        </c:ser>
        <c:ser>
          <c:idx val="2"/>
          <c:order val="2"/>
          <c:tx>
            <c:strRef>
              <c:f>'inc cb time'!$A$19</c:f>
              <c:strCache>
                <c:ptCount val="1"/>
                <c:pt idx="0">
                  <c:v>Above 100% AMI</c:v>
                </c:pt>
              </c:strCache>
            </c:strRef>
          </c:tx>
          <c:spPr>
            <a:solidFill>
              <a:srgbClr val="727CA3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'inc cb time'!$B$16:$E$16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'inc cb time'!$B$19:$E$19</c:f>
              <c:numCache>
                <c:formatCode>_(* #,##0_);_(* \(#,##0\);_(* "-"??_);_(@_)</c:formatCode>
                <c:ptCount val="4"/>
                <c:pt idx="0">
                  <c:v>584080</c:v>
                </c:pt>
                <c:pt idx="1">
                  <c:v>673461</c:v>
                </c:pt>
                <c:pt idx="2">
                  <c:v>675615</c:v>
                </c:pt>
                <c:pt idx="3">
                  <c:v>885106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24-409B-8180-8A5CD1857C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100"/>
        <c:axId val="1211511968"/>
        <c:axId val="1211509888"/>
      </c:barChart>
      <c:catAx>
        <c:axId val="121151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1509888"/>
        <c:crosses val="autoZero"/>
        <c:auto val="1"/>
        <c:lblAlgn val="ctr"/>
        <c:lblOffset val="100"/>
        <c:noMultiLvlLbl val="0"/>
      </c:catAx>
      <c:valAx>
        <c:axId val="121150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21151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50224180468098E-2"/>
          <c:y val="0.15580520256750099"/>
          <c:w val="0.84651876057240105"/>
          <c:h val="0.71570151503339297"/>
        </c:manualLayout>
      </c:layout>
      <c:barChart>
        <c:barDir val="col"/>
        <c:grouping val="stacked"/>
        <c:varyColors val="0"/>
        <c:ser>
          <c:idx val="0"/>
          <c:order val="0"/>
          <c:tx>
            <c:v>Affordable at 60% AMI</c:v>
          </c:tx>
          <c:spPr>
            <a:solidFill>
              <a:schemeClr val="accent1"/>
            </a:solidFill>
            <a:ln w="19050"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'unit aff'!$A$3:$A$6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'unit aff'!$B$3:$B$6</c:f>
              <c:numCache>
                <c:formatCode>#,##0_);[Red]\(#,##0\)</c:formatCode>
                <c:ptCount val="4"/>
                <c:pt idx="0">
                  <c:v>1504263</c:v>
                </c:pt>
                <c:pt idx="1">
                  <c:v>1426598</c:v>
                </c:pt>
                <c:pt idx="2">
                  <c:v>1442663</c:v>
                </c:pt>
                <c:pt idx="3">
                  <c:v>1631179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6-4FA6-8D1C-AE4FA00C720E}"/>
            </c:ext>
          </c:extLst>
        </c:ser>
        <c:ser>
          <c:idx val="1"/>
          <c:order val="1"/>
          <c:tx>
            <c:v>Above 60% AMI</c:v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'unit aff'!$A$3:$A$6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'unit aff'!$C$3:$C$6</c:f>
              <c:numCache>
                <c:formatCode>#,##0_);[Red]\(#,##0\)</c:formatCode>
                <c:ptCount val="4"/>
                <c:pt idx="0">
                  <c:v>499503</c:v>
                </c:pt>
                <c:pt idx="1">
                  <c:v>869071</c:v>
                </c:pt>
                <c:pt idx="2">
                  <c:v>1056871</c:v>
                </c:pt>
                <c:pt idx="3">
                  <c:v>1241776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6-4FA6-8D1C-AE4FA00C7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30351760"/>
        <c:axId val="-30347072"/>
      </c:barChart>
      <c:lineChart>
        <c:grouping val="standard"/>
        <c:varyColors val="0"/>
        <c:ser>
          <c:idx val="2"/>
          <c:order val="2"/>
          <c:tx>
            <c:v> </c:v>
          </c:tx>
          <c:spPr>
            <a:ln w="25400" cap="rnd">
              <a:noFill/>
              <a:prstDash val="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'unit aff'!$A$3:$A$6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'unit aff'!$D$3:$D$6</c:f>
              <c:numCache>
                <c:formatCode>0%</c:formatCode>
                <c:ptCount val="4"/>
                <c:pt idx="0">
                  <c:v>0.75</c:v>
                </c:pt>
                <c:pt idx="1">
                  <c:v>0.62</c:v>
                </c:pt>
                <c:pt idx="2">
                  <c:v>0.57999999999999996</c:v>
                </c:pt>
                <c:pt idx="3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96-4FA6-8D1C-AE4FA00C7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0337952"/>
        <c:axId val="-30342368"/>
      </c:lineChart>
      <c:catAx>
        <c:axId val="-3035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30347072"/>
        <c:crosses val="autoZero"/>
        <c:auto val="1"/>
        <c:lblAlgn val="ctr"/>
        <c:lblOffset val="100"/>
        <c:noMultiLvlLbl val="0"/>
      </c:catAx>
      <c:valAx>
        <c:axId val="-30347072"/>
        <c:scaling>
          <c:orientation val="minMax"/>
          <c:max val="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30351760"/>
        <c:crosses val="autoZero"/>
        <c:crossBetween val="between"/>
      </c:valAx>
      <c:valAx>
        <c:axId val="-30342368"/>
        <c:scaling>
          <c:orientation val="minMax"/>
          <c:max val="1"/>
          <c:min val="-100000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30337952"/>
        <c:crosses val="max"/>
        <c:crossBetween val="between"/>
      </c:valAx>
      <c:catAx>
        <c:axId val="-3033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0342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441376334807"/>
          <c:y val="0.92383878777418804"/>
          <c:w val="0.57855085751267399"/>
          <c:h val="6.41178523370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txixcb!$J$22</c:f>
              <c:strCache>
                <c:ptCount val="1"/>
                <c:pt idx="0">
                  <c:v>40% or Less Cost Burden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txixcb!$K$19:$M$19</c:f>
              <c:strCache>
                <c:ptCount val="3"/>
                <c:pt idx="0">
                  <c:v>0-60% AMI</c:v>
                </c:pt>
                <c:pt idx="1">
                  <c:v>60.01-100% AMI</c:v>
                </c:pt>
                <c:pt idx="2">
                  <c:v>&gt;100% AMI</c:v>
                </c:pt>
              </c:strCache>
            </c:strRef>
          </c:cat>
          <c:val>
            <c:numRef>
              <c:f>txixcb!$K$22:$M$22</c:f>
              <c:numCache>
                <c:formatCode>#,##0</c:formatCode>
                <c:ptCount val="3"/>
                <c:pt idx="0">
                  <c:v>340627</c:v>
                </c:pt>
                <c:pt idx="1">
                  <c:v>482523</c:v>
                </c:pt>
                <c:pt idx="2">
                  <c:v>853929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0-49FA-81AE-D6063D364872}"/>
            </c:ext>
          </c:extLst>
        </c:ser>
        <c:ser>
          <c:idx val="1"/>
          <c:order val="1"/>
          <c:tx>
            <c:strRef>
              <c:f>txixcb!$J$23</c:f>
              <c:strCache>
                <c:ptCount val="1"/>
                <c:pt idx="0">
                  <c:v>Greater than 40% Cost Burden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7.8703703703703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F0-49FA-81AE-D6063D364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txixcb!$K$19:$M$19</c:f>
              <c:strCache>
                <c:ptCount val="3"/>
                <c:pt idx="0">
                  <c:v>0-60% AMI</c:v>
                </c:pt>
                <c:pt idx="1">
                  <c:v>60.01-100% AMI</c:v>
                </c:pt>
                <c:pt idx="2">
                  <c:v>&gt;100% AMI</c:v>
                </c:pt>
              </c:strCache>
            </c:strRef>
          </c:cat>
          <c:val>
            <c:numRef>
              <c:f>txixcb!$K$23:$M$23</c:f>
              <c:numCache>
                <c:formatCode>#,##0</c:formatCode>
                <c:ptCount val="3"/>
                <c:pt idx="0">
                  <c:v>744662</c:v>
                </c:pt>
                <c:pt idx="1">
                  <c:v>156038</c:v>
                </c:pt>
                <c:pt idx="2">
                  <c:v>31177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F0-49FA-81AE-D6063D3648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-68301232"/>
        <c:axId val="-68296560"/>
      </c:barChart>
      <c:catAx>
        <c:axId val="-6830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68296560"/>
        <c:crosses val="autoZero"/>
        <c:auto val="1"/>
        <c:lblAlgn val="ctr"/>
        <c:lblOffset val="100"/>
        <c:noMultiLvlLbl val="0"/>
      </c:catAx>
      <c:valAx>
        <c:axId val="-6829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6830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Units, Affordable and Available (Occupied by household at or below income threshold or vacant)</c:v>
                </c:pt>
              </c:strCache>
            </c:strRef>
          </c:tx>
          <c:spPr>
            <a:solidFill>
              <a:srgbClr val="9FB8CD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0-30% AMI</c:v>
                </c:pt>
                <c:pt idx="1">
                  <c:v>0-40% AMI</c:v>
                </c:pt>
                <c:pt idx="2">
                  <c:v>0-50% AMI</c:v>
                </c:pt>
                <c:pt idx="3">
                  <c:v>0-60% AMI</c:v>
                </c:pt>
                <c:pt idx="4">
                  <c:v>0-80% AMI</c:v>
                </c:pt>
                <c:pt idx="5">
                  <c:v>0-120% AMI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143645.611</c:v>
                </c:pt>
                <c:pt idx="1">
                  <c:v>308067.85899999988</c:v>
                </c:pt>
                <c:pt idx="2">
                  <c:v>590963.88100000005</c:v>
                </c:pt>
                <c:pt idx="3">
                  <c:v>915058.6590000001</c:v>
                </c:pt>
                <c:pt idx="4">
                  <c:v>1427632.696</c:v>
                </c:pt>
                <c:pt idx="5">
                  <c:v>1982555.7180000001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E-4093-9EC1-651F514DB7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Units, Affordable not Available (Occupied by household above income threshold)</c:v>
                </c:pt>
              </c:strCache>
            </c:strRef>
          </c:tx>
          <c:spPr>
            <a:solidFill>
              <a:srgbClr val="464653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0-30% AMI</c:v>
                </c:pt>
                <c:pt idx="1">
                  <c:v>0-40% AMI</c:v>
                </c:pt>
                <c:pt idx="2">
                  <c:v>0-50% AMI</c:v>
                </c:pt>
                <c:pt idx="3">
                  <c:v>0-60% AMI</c:v>
                </c:pt>
                <c:pt idx="4">
                  <c:v>0-80% AMI</c:v>
                </c:pt>
                <c:pt idx="5">
                  <c:v>0-120% AMI</c:v>
                </c:pt>
              </c:strCache>
            </c:strRef>
          </c:cat>
          <c:val>
            <c:numRef>
              <c:f>Sheet1!$C$2:$C$7</c:f>
              <c:numCache>
                <c:formatCode>_(* #,##0_);_(* \(#,##0\);_(* "-"??_);_(@_)</c:formatCode>
                <c:ptCount val="6"/>
                <c:pt idx="0">
                  <c:v>150312.96799999999</c:v>
                </c:pt>
                <c:pt idx="1">
                  <c:v>219759.95</c:v>
                </c:pt>
                <c:pt idx="2">
                  <c:v>393031.25300000008</c:v>
                </c:pt>
                <c:pt idx="3">
                  <c:v>595923.1549999998</c:v>
                </c:pt>
                <c:pt idx="4">
                  <c:v>736272.62699999986</c:v>
                </c:pt>
                <c:pt idx="5">
                  <c:v>512772.71399999969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E-4093-9EC1-651F514DB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31316480"/>
        <c:axId val="-3131182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Renter Households in Income Group</c:v>
                </c:pt>
              </c:strCache>
            </c:strRef>
          </c:tx>
          <c:spPr>
            <a:ln w="25400">
              <a:noFill/>
              <a:prstDash val="sysDot"/>
            </a:ln>
          </c:spPr>
          <c:marker>
            <c:symbol val="diamond"/>
            <c:size val="10"/>
            <c:spPr>
              <a:solidFill>
                <a:srgbClr val="727CA3">
                  <a:lumMod val="50000"/>
                </a:srgbClr>
              </a:solidFill>
              <a:ln>
                <a:solidFill>
                  <a:sysClr val="window" lastClr="FFFFFF"/>
                </a:solidFill>
              </a:ln>
            </c:spPr>
          </c:marker>
          <c:dLbls>
            <c:dLbl>
              <c:idx val="2"/>
              <c:layout>
                <c:manualLayout>
                  <c:x val="2.1857923497267799E-3"/>
                  <c:y val="-1.13475177304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3E-4093-9EC1-651F514DB7D8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0-30% AMI</c:v>
                </c:pt>
                <c:pt idx="1">
                  <c:v>0-40% AMI</c:v>
                </c:pt>
                <c:pt idx="2">
                  <c:v>0-50% AMI</c:v>
                </c:pt>
                <c:pt idx="3">
                  <c:v>0-60% AMI</c:v>
                </c:pt>
                <c:pt idx="4">
                  <c:v>0-80% AMI</c:v>
                </c:pt>
                <c:pt idx="5">
                  <c:v>0-120% AMI</c:v>
                </c:pt>
              </c:strCache>
            </c:strRef>
          </c:cat>
          <c:val>
            <c:numRef>
              <c:f>Sheet1!$D$2:$D$7</c:f>
              <c:numCache>
                <c:formatCode>_(* #,##0_);_(* \(#,##0\);_(* "-"??_);_(@_)</c:formatCode>
                <c:ptCount val="6"/>
                <c:pt idx="0">
                  <c:v>449616.26</c:v>
                </c:pt>
                <c:pt idx="1">
                  <c:v>651097.03099999996</c:v>
                </c:pt>
                <c:pt idx="2">
                  <c:v>844245.70899999992</c:v>
                </c:pt>
                <c:pt idx="3">
                  <c:v>1025341.566</c:v>
                </c:pt>
                <c:pt idx="4">
                  <c:v>1340602.8149999999</c:v>
                </c:pt>
                <c:pt idx="5">
                  <c:v>1791365.915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3E-4093-9EC1-651F514DB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1316480"/>
        <c:axId val="-31311824"/>
      </c:lineChart>
      <c:catAx>
        <c:axId val="-3131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31311824"/>
        <c:crosses val="autoZero"/>
        <c:auto val="1"/>
        <c:lblAlgn val="ctr"/>
        <c:lblOffset val="100"/>
        <c:noMultiLvlLbl val="0"/>
      </c:catAx>
      <c:valAx>
        <c:axId val="-31311824"/>
        <c:scaling>
          <c:orientation val="minMax"/>
          <c:max val="2500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313164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'ahi inc'!$J$1</c:f>
              <c:strCache>
                <c:ptCount val="1"/>
                <c:pt idx="0">
                  <c:v>Average Income</c:v>
                </c:pt>
              </c:strCache>
            </c:strRef>
          </c:tx>
          <c:spPr>
            <a:solidFill>
              <a:srgbClr val="727CA3">
                <a:lumMod val="50000"/>
              </a:srgbClr>
            </a:solidFill>
            <a:ln w="15875"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'ahi inc'!$H$2:$I$10</c:f>
              <c:multiLvlStrCache>
                <c:ptCount val="9"/>
                <c:lvl>
                  <c:pt idx="0">
                    <c:v>All Florida Renters</c:v>
                  </c:pt>
                  <c:pt idx="1">
                    <c:v>RD</c:v>
                  </c:pt>
                  <c:pt idx="2">
                    <c:v>HUD Project-Based Rental Assistance</c:v>
                  </c:pt>
                  <c:pt idx="3">
                    <c:v>Public Housing</c:v>
                  </c:pt>
                  <c:pt idx="4">
                    <c:v>Family</c:v>
                  </c:pt>
                  <c:pt idx="5">
                    <c:v>Elderly</c:v>
                  </c:pt>
                  <c:pt idx="6">
                    <c:v>No Rental Assistance</c:v>
                  </c:pt>
                  <c:pt idx="7">
                    <c:v>With Rental Assistance</c:v>
                  </c:pt>
                  <c:pt idx="8">
                    <c:v>FHFC all</c:v>
                  </c:pt>
                </c:lvl>
                <c:lvl>
                  <c:pt idx="1">
                    <c:v>Other AHI</c:v>
                  </c:pt>
                  <c:pt idx="4">
                    <c:v>Florida Housing</c:v>
                  </c:pt>
                </c:lvl>
              </c:multiLvlStrCache>
            </c:multiLvlStrRef>
          </c:cat>
          <c:val>
            <c:numRef>
              <c:f>'ahi inc'!$J$2:$J$10</c:f>
              <c:numCache>
                <c:formatCode>"$"#,##0</c:formatCode>
                <c:ptCount val="9"/>
                <c:pt idx="0">
                  <c:v>47096.02</c:v>
                </c:pt>
                <c:pt idx="1">
                  <c:v>16715</c:v>
                </c:pt>
                <c:pt idx="2">
                  <c:v>12319</c:v>
                </c:pt>
                <c:pt idx="3">
                  <c:v>14567</c:v>
                </c:pt>
                <c:pt idx="4">
                  <c:v>25808</c:v>
                </c:pt>
                <c:pt idx="5">
                  <c:v>17426</c:v>
                </c:pt>
                <c:pt idx="6">
                  <c:v>27562</c:v>
                </c:pt>
                <c:pt idx="7">
                  <c:v>12554</c:v>
                </c:pt>
                <c:pt idx="8">
                  <c:v>24693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4-415B-8438-2F38AB6F4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-17145280"/>
        <c:axId val="-53863040"/>
      </c:barChart>
      <c:catAx>
        <c:axId val="-17145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53863040"/>
        <c:crosses val="autoZero"/>
        <c:auto val="1"/>
        <c:lblAlgn val="ctr"/>
        <c:lblOffset val="100"/>
        <c:noMultiLvlLbl val="0"/>
      </c:catAx>
      <c:valAx>
        <c:axId val="-53863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7145280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/>
          </a:solidFill>
          <a:latin typeface="Calibri" charset="0"/>
          <a:ea typeface="Calibri" charset="0"/>
          <a:cs typeface="Calibri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27CA3">
                <a:lumMod val="50000"/>
              </a:srgbClr>
            </a:solidFill>
            <a:ln w="15875"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numFmt formatCode="&quot;$&quot;#,##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'ahi rent'!$A$3:$B$10</c:f>
              <c:multiLvlStrCache>
                <c:ptCount val="8"/>
                <c:lvl>
                  <c:pt idx="0">
                    <c:v>All Florida Renters</c:v>
                  </c:pt>
                  <c:pt idx="1">
                    <c:v>HUD Project-Based Rental Assistance</c:v>
                  </c:pt>
                  <c:pt idx="2">
                    <c:v>Public Housing</c:v>
                  </c:pt>
                  <c:pt idx="3">
                    <c:v>Family</c:v>
                  </c:pt>
                  <c:pt idx="4">
                    <c:v>Elderly</c:v>
                  </c:pt>
                  <c:pt idx="5">
                    <c:v>No Rental Assistance</c:v>
                  </c:pt>
                  <c:pt idx="6">
                    <c:v>With Rental Assistance</c:v>
                  </c:pt>
                  <c:pt idx="7">
                    <c:v>FHFC all</c:v>
                  </c:pt>
                </c:lvl>
                <c:lvl>
                  <c:pt idx="1">
                    <c:v>Other AHI</c:v>
                  </c:pt>
                  <c:pt idx="3">
                    <c:v>Florida Housing</c:v>
                  </c:pt>
                </c:lvl>
              </c:multiLvlStrCache>
            </c:multiLvlStrRef>
          </c:cat>
          <c:val>
            <c:numRef>
              <c:f>'ahi rent'!$C$3:$C$10</c:f>
              <c:numCache>
                <c:formatCode>"$"#,##0</c:formatCode>
                <c:ptCount val="8"/>
                <c:pt idx="0">
                  <c:v>1133.2739999999999</c:v>
                </c:pt>
                <c:pt idx="1">
                  <c:v>282</c:v>
                </c:pt>
                <c:pt idx="2">
                  <c:v>320</c:v>
                </c:pt>
                <c:pt idx="3">
                  <c:v>756</c:v>
                </c:pt>
                <c:pt idx="4">
                  <c:v>543</c:v>
                </c:pt>
                <c:pt idx="5">
                  <c:v>821</c:v>
                </c:pt>
                <c:pt idx="6">
                  <c:v>297</c:v>
                </c:pt>
                <c:pt idx="7">
                  <c:v>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8-44AA-A024-D7F735E31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9472464"/>
        <c:axId val="39737872"/>
      </c:barChart>
      <c:catAx>
        <c:axId val="3947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39737872"/>
        <c:crosses val="autoZero"/>
        <c:auto val="1"/>
        <c:lblAlgn val="ctr"/>
        <c:lblOffset val="100"/>
        <c:noMultiLvlLbl val="0"/>
      </c:catAx>
      <c:valAx>
        <c:axId val="3973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3947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/>
          </a:solidFill>
          <a:latin typeface="Calibri" charset="0"/>
          <a:ea typeface="Calibri" charset="0"/>
          <a:cs typeface="Calibri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'ahi child eld'!$E$18</c:f>
              <c:strCache>
                <c:ptCount val="1"/>
                <c:pt idx="0">
                  <c:v>% with Children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5875"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'ahi child eld'!$C$19:$D$26</c:f>
              <c:multiLvlStrCache>
                <c:ptCount val="8"/>
                <c:lvl>
                  <c:pt idx="0">
                    <c:v>All Florida Renters</c:v>
                  </c:pt>
                  <c:pt idx="1">
                    <c:v>HUD Project-Based Rental Assistance</c:v>
                  </c:pt>
                  <c:pt idx="2">
                    <c:v>Public Housing</c:v>
                  </c:pt>
                  <c:pt idx="3">
                    <c:v>Family</c:v>
                  </c:pt>
                  <c:pt idx="4">
                    <c:v>Elderly</c:v>
                  </c:pt>
                  <c:pt idx="5">
                    <c:v>No Rental Assistance</c:v>
                  </c:pt>
                  <c:pt idx="6">
                    <c:v>With Rental Assistance</c:v>
                  </c:pt>
                  <c:pt idx="7">
                    <c:v>FHFC all</c:v>
                  </c:pt>
                </c:lvl>
                <c:lvl>
                  <c:pt idx="1">
                    <c:v>Other AHI</c:v>
                  </c:pt>
                  <c:pt idx="3">
                    <c:v>Florida Housing</c:v>
                  </c:pt>
                </c:lvl>
              </c:multiLvlStrCache>
            </c:multiLvlStrRef>
          </c:cat>
          <c:val>
            <c:numRef>
              <c:f>'ahi child eld'!$E$19:$E$26</c:f>
              <c:numCache>
                <c:formatCode>0%</c:formatCode>
                <c:ptCount val="8"/>
                <c:pt idx="0">
                  <c:v>0.33</c:v>
                </c:pt>
                <c:pt idx="1">
                  <c:v>0.28000000000000003</c:v>
                </c:pt>
                <c:pt idx="2">
                  <c:v>0.38</c:v>
                </c:pt>
                <c:pt idx="3">
                  <c:v>0.55000000000000004</c:v>
                </c:pt>
                <c:pt idx="4">
                  <c:v>0.1</c:v>
                </c:pt>
                <c:pt idx="5">
                  <c:v>0.49</c:v>
                </c:pt>
                <c:pt idx="6">
                  <c:v>0.41</c:v>
                </c:pt>
                <c:pt idx="7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D-47EA-A436-41F0F0CE1F22}"/>
            </c:ext>
          </c:extLst>
        </c:ser>
        <c:ser>
          <c:idx val="1"/>
          <c:order val="1"/>
          <c:tx>
            <c:strRef>
              <c:f>'ahi child eld'!$F$18</c:f>
              <c:strCache>
                <c:ptCount val="1"/>
                <c:pt idx="0">
                  <c:v>% with Elderly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'ahi child eld'!$C$19:$D$26</c:f>
              <c:multiLvlStrCache>
                <c:ptCount val="8"/>
                <c:lvl>
                  <c:pt idx="0">
                    <c:v>All Florida Renters</c:v>
                  </c:pt>
                  <c:pt idx="1">
                    <c:v>HUD Project-Based Rental Assistance</c:v>
                  </c:pt>
                  <c:pt idx="2">
                    <c:v>Public Housing</c:v>
                  </c:pt>
                  <c:pt idx="3">
                    <c:v>Family</c:v>
                  </c:pt>
                  <c:pt idx="4">
                    <c:v>Elderly</c:v>
                  </c:pt>
                  <c:pt idx="5">
                    <c:v>No Rental Assistance</c:v>
                  </c:pt>
                  <c:pt idx="6">
                    <c:v>With Rental Assistance</c:v>
                  </c:pt>
                  <c:pt idx="7">
                    <c:v>FHFC all</c:v>
                  </c:pt>
                </c:lvl>
                <c:lvl>
                  <c:pt idx="1">
                    <c:v>Other AHI</c:v>
                  </c:pt>
                  <c:pt idx="3">
                    <c:v>Florida Housing</c:v>
                  </c:pt>
                </c:lvl>
              </c:multiLvlStrCache>
            </c:multiLvlStrRef>
          </c:cat>
          <c:val>
            <c:numRef>
              <c:f>'ahi child eld'!$F$19:$F$26</c:f>
              <c:numCache>
                <c:formatCode>0%</c:formatCode>
                <c:ptCount val="8"/>
                <c:pt idx="0">
                  <c:v>0.21</c:v>
                </c:pt>
                <c:pt idx="1">
                  <c:v>0.48</c:v>
                </c:pt>
                <c:pt idx="2">
                  <c:v>0.32</c:v>
                </c:pt>
                <c:pt idx="3">
                  <c:v>0.13</c:v>
                </c:pt>
                <c:pt idx="4">
                  <c:v>0.68</c:v>
                </c:pt>
                <c:pt idx="5">
                  <c:v>0.19</c:v>
                </c:pt>
                <c:pt idx="6">
                  <c:v>0.34</c:v>
                </c:pt>
                <c:pt idx="7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ED-47EA-A436-41F0F0CE1F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6966656"/>
        <c:axId val="-17505376"/>
      </c:barChart>
      <c:catAx>
        <c:axId val="-1696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7505376"/>
        <c:crosses val="autoZero"/>
        <c:auto val="1"/>
        <c:lblAlgn val="ctr"/>
        <c:lblOffset val="100"/>
        <c:noMultiLvlLbl val="0"/>
      </c:catAx>
      <c:valAx>
        <c:axId val="-1750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696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0.34247</cdr:x>
      <cdr:y>0.05544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905000" cy="252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50" b="1" dirty="0">
              <a:latin typeface="Calibri" panose="020F0502020204030204" pitchFamily="34" charset="0"/>
              <a:cs typeface="Calibri" panose="020F0502020204030204" pitchFamily="34" charset="0"/>
            </a:rPr>
            <a:t>Percent</a:t>
          </a:r>
          <a:r>
            <a:rPr lang="en-US" sz="1050" b="1" baseline="0" dirty="0">
              <a:latin typeface="Calibri" panose="020F0502020204030204" pitchFamily="34" charset="0"/>
              <a:cs typeface="Calibri" panose="020F0502020204030204" pitchFamily="34" charset="0"/>
            </a:rPr>
            <a:t> Affordable at 60% AMI</a:t>
          </a:r>
          <a:endParaRPr lang="en-US" sz="1050" b="1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8D5EDD5-59B2-434E-B7F8-7FEF82F28674}" type="datetimeFigureOut">
              <a:rPr lang="en-US"/>
              <a:pPr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3534" tIns="46767" rIns="93534" bIns="467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6AFC949-85A8-426A-9C92-E76312C9E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B2646-320B-4456-99BC-0C4C3E282126}" type="datetimeFigureOut">
              <a:rPr lang="en-US"/>
              <a:pPr/>
              <a:t>8/31/2017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D67CD11-8522-4BCE-AE71-8132318B6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6732C-2962-4591-85D7-14B77BA00DF2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7CD11-8522-4BCE-AE71-8132318B6B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4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/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/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97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/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52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400" kern="1200">
          <a:solidFill>
            <a:schemeClr val="bg2">
              <a:lumMod val="25000"/>
            </a:schemeClr>
          </a:solidFill>
          <a:latin typeface="Rockwell" panose="02060603020205020403" pitchFamily="18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0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18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16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400" kern="1200">
          <a:solidFill>
            <a:schemeClr val="bg2">
              <a:lumMod val="50000"/>
            </a:schemeClr>
          </a:solidFill>
          <a:latin typeface="Rockwell" panose="02060603020205020403" pitchFamily="18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dentity.ufl.edu/signatureSystem/UF_Signature.eps.zi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F Signa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496" y="466725"/>
            <a:ext cx="1857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733800"/>
            <a:ext cx="65532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Overview of the Market for </a:t>
            </a:r>
            <a:br>
              <a:rPr lang="en-US" sz="2400" dirty="0"/>
            </a:br>
            <a:r>
              <a:rPr lang="en-US" sz="2400" dirty="0"/>
              <a:t>Assisted Rental Housing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6858000" cy="76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Anne Ray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Affordable Housing Workgroup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Bookman Old Style" pitchFamily="18" charset="0"/>
                <a:ea typeface="ＭＳ Ｐゴシック" pitchFamily="-72" charset="-128"/>
              </a:rPr>
              <a:t>August 30, 2017</a:t>
            </a:r>
          </a:p>
        </p:txBody>
      </p:sp>
      <p:pic>
        <p:nvPicPr>
          <p:cNvPr id="6" name="Picture 4" descr="shimberg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57200"/>
            <a:ext cx="2333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0250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Homeless Individuals and Families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sz="2400" dirty="0">
                <a:solidFill>
                  <a:schemeClr val="tx1"/>
                </a:solidFill>
              </a:rPr>
              <a:t>Individuals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32,533 homeless individuals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16,458 transitional/permanent supportive housing beds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Families with children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32,304 homeless families with children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4,200 transitional/permanent supportive housing units</a:t>
            </a:r>
          </a:p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2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Needs Household Estimates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Adults with disabilities, receiving SSDI/SSI/VA benefits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107,856</a:t>
            </a:r>
            <a:r>
              <a:rPr lang="en-US" dirty="0">
                <a:solidFill>
                  <a:schemeClr val="tx1"/>
                </a:solidFill>
              </a:rPr>
              <a:t> low-income renter households</a:t>
            </a:r>
          </a:p>
          <a:p>
            <a:r>
              <a:rPr lang="en-US" dirty="0">
                <a:solidFill>
                  <a:schemeClr val="tx1"/>
                </a:solidFill>
              </a:rPr>
              <a:t>Survivors of domestic violence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8,295</a:t>
            </a:r>
            <a:r>
              <a:rPr lang="en-US" dirty="0">
                <a:solidFill>
                  <a:schemeClr val="tx1"/>
                </a:solidFill>
              </a:rPr>
              <a:t> households using emergency shelter (DCF)</a:t>
            </a:r>
          </a:p>
          <a:p>
            <a:r>
              <a:rPr lang="en-US" dirty="0">
                <a:solidFill>
                  <a:schemeClr val="tx1"/>
                </a:solidFill>
              </a:rPr>
              <a:t>Youth aging out of foster care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3,173</a:t>
            </a:r>
            <a:r>
              <a:rPr lang="en-US" dirty="0">
                <a:solidFill>
                  <a:schemeClr val="tx1"/>
                </a:solidFill>
              </a:rPr>
              <a:t> using post-foster care services (DCF)</a:t>
            </a:r>
          </a:p>
          <a:p>
            <a:r>
              <a:rPr lang="en-US" dirty="0">
                <a:solidFill>
                  <a:schemeClr val="tx1"/>
                </a:solidFill>
              </a:rPr>
              <a:t>Total estimate: 119,324 households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16% of statewide total of 756,639 low-income, cost burdened renter households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2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Farmworkers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Farmworkers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Unaccompanied workers supply gap: 26,640 beds (61,091 unaccompanied workers – 34,451 beds in DOH-licensed camps)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Accompanied workers supply gap: 25,305 units (30,896 accompanied worker households – 5,591 RD/Florida Housing multifamily units)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Highest need counties: Miami-Dade, Hillsborough, Indian River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Assisted and Public Housing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257800" cy="4953000"/>
          </a:xfrm>
          <a:prstGeom prst="rect">
            <a:avLst/>
          </a:prstGeom>
          <a:noFill/>
        </p:spPr>
      </p:pic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486401" y="1295401"/>
            <a:ext cx="3429000" cy="5029200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Assisted Housing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Privately owned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Subsidized by Florida Housing, HUD, USDA RD, local housing finance authorities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Public Housing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Housing Choice Vouchers</a:t>
            </a:r>
          </a:p>
        </p:txBody>
      </p:sp>
    </p:spTree>
    <p:extLst>
      <p:ext uri="{BB962C8B-B14F-4D97-AF65-F5344CB8AC3E}">
        <p14:creationId xmlns:p14="http://schemas.microsoft.com/office/powerpoint/2010/main" val="313338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Bookman Old Style" pitchFamily="18" charset="0"/>
              </a:rPr>
              <a:t>Tenant Characteristics: Income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" y="5937009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>
                <a:latin typeface="Rockwell" panose="02060603020205020403" pitchFamily="18" charset="0"/>
              </a:rPr>
              <a:t>Source: </a:t>
            </a:r>
            <a:r>
              <a:rPr lang="en-US" sz="1000" dirty="0" err="1">
                <a:latin typeface="Rockwell" panose="02060603020205020403" pitchFamily="18" charset="0"/>
              </a:rPr>
              <a:t>Shimberg</a:t>
            </a:r>
            <a:r>
              <a:rPr lang="en-US" sz="1000" dirty="0">
                <a:latin typeface="Rockwell" panose="02060603020205020403" pitchFamily="18" charset="0"/>
              </a:rPr>
              <a:t> Center for Housing Studies, Assisted Housing Inventory; U.S. Census Bureau, 2015 American Community Survey 1-Year Public Use Microdata Sample (PUMS). “All Florida Renters” numbers refer to 2015.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694" y="1295400"/>
            <a:ext cx="7906305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600" b="1" dirty="0">
                <a:latin typeface="Cambria"/>
                <a:ea typeface="MS Gothic"/>
                <a:cs typeface="Times New Roman"/>
              </a:rPr>
              <a:t>Average Tenant Household Income, 2016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933534858"/>
              </p:ext>
            </p:extLst>
          </p:nvPr>
        </p:nvGraphicFramePr>
        <p:xfrm>
          <a:off x="475694" y="1750299"/>
          <a:ext cx="8058706" cy="388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Bookman Old Style" pitchFamily="18" charset="0"/>
              </a:rPr>
              <a:t>Tenant Characteristics: Rent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75693" y="6019800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>
                <a:latin typeface="Rockwell" panose="02060603020205020403" pitchFamily="18" charset="0"/>
              </a:rPr>
              <a:t>Source: </a:t>
            </a:r>
            <a:r>
              <a:rPr lang="en-US" sz="1000" dirty="0" err="1">
                <a:latin typeface="Rockwell" panose="02060603020205020403" pitchFamily="18" charset="0"/>
              </a:rPr>
              <a:t>Shimberg</a:t>
            </a:r>
            <a:r>
              <a:rPr lang="en-US" sz="1000" dirty="0">
                <a:latin typeface="Rockwell" panose="02060603020205020403" pitchFamily="18" charset="0"/>
              </a:rPr>
              <a:t> Center for Housing Studies, Assisted Housing Inventory; U.S. Census Bureau, 2015 American Community Survey 1-Year Public Use Microdata Sample (PUMS). “All Florida Renters” numbers refer to 2015.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694" y="1295400"/>
            <a:ext cx="7906305" cy="368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600" b="1" dirty="0">
                <a:latin typeface="Cambria"/>
                <a:ea typeface="MS Gothic"/>
                <a:cs typeface="Times New Roman"/>
              </a:rPr>
              <a:t>Average Tenant-Paid Gross Rent</a:t>
            </a:r>
            <a:endParaRPr lang="en-US" sz="1600" b="1" dirty="0">
              <a:effectLst/>
              <a:latin typeface="Cambria"/>
              <a:ea typeface="MS Gothic"/>
              <a:cs typeface="Times New Roman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13906070"/>
              </p:ext>
            </p:extLst>
          </p:nvPr>
        </p:nvGraphicFramePr>
        <p:xfrm>
          <a:off x="475694" y="1752600"/>
          <a:ext cx="7906305" cy="404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41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Bookman Old Style" pitchFamily="18" charset="0"/>
              </a:rPr>
              <a:t>Tenant Characteristics: Children &amp; Elderly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63767" y="6172200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>
                <a:latin typeface="Rockwell" panose="02060603020205020403" pitchFamily="18" charset="0"/>
              </a:rPr>
              <a:t>Shimberg Center for Housing Studies, Assisted Housing Inventory and U.S. Census Bureau, 2014 American Community Survey 1-Year Public Use Microdata Sample (PUMS)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385207"/>
            <a:ext cx="8077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393939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Households with Elderly Members (Age 62 and older) and Children (Under Age 18)</a:t>
            </a:r>
            <a:endParaRPr lang="en-US" sz="1400" b="1" dirty="0">
              <a:solidFill>
                <a:srgbClr val="393939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50214540"/>
              </p:ext>
            </p:extLst>
          </p:nvPr>
        </p:nvGraphicFramePr>
        <p:xfrm>
          <a:off x="463767" y="1712277"/>
          <a:ext cx="8070633" cy="430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5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Expiring subsidies and aging developments pose risks to preservation of assisted housing supply.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Expiring subsidies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LIHTC 30-Year through 2030: 93 developments (15,891 units)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USDA RD Mortgage Maturity (estimated through 2026): 145 developments (7,217 units)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Expiring HUD Rental Assistance through 2026: 157 developments (12,132 units)</a:t>
            </a:r>
          </a:p>
          <a:p>
            <a:r>
              <a:rPr lang="en-US" dirty="0">
                <a:solidFill>
                  <a:schemeClr val="tx1"/>
                </a:solidFill>
              </a:rPr>
              <a:t>Aging developments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30+ years old: 493 developments (39,798 units)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15-29 years old: 867 developments (95,300 units)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/>
          <a:p>
            <a:r>
              <a:rPr lang="en-US" dirty="0"/>
              <a:t>Rental Market Study terms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19600" y="1368582"/>
            <a:ext cx="4038600" cy="503221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Low-income: below 60% area median income (AMI)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Cost burdened: paying more than 40% of income for rent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Affordable unit: rent does not exceed 40% of a given income threshold (% AMI), adjusted for unit size</a:t>
            </a:r>
          </a:p>
          <a:p>
            <a:r>
              <a:rPr lang="en-US" sz="2000" dirty="0">
                <a:solidFill>
                  <a:schemeClr val="tx1"/>
                </a:solidFill>
              </a:rPr>
              <a:t>Affordable/available unit: rent is affordable </a:t>
            </a:r>
            <a:r>
              <a:rPr lang="en-US" sz="2000" i="1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unit is not rented by a household above the income threshold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68581"/>
            <a:ext cx="4114800" cy="53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8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Florida has added renters at all income levels since 2000, particularly between 2010 and 2015.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675" y="6321747"/>
            <a:ext cx="8247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>
                <a:latin typeface="Rockwell" panose="02060603020205020403" pitchFamily="18" charset="0"/>
              </a:rPr>
              <a:t>Source: U.S. Census Bureau, 2000 Census and 2005/2010/2015 American Community Survey 1-Year Public Use Microdata Sample (PUMS). Excludes student-headed households.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1403604"/>
            <a:ext cx="807720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Renter Households by Income (% AMI), Florida, Change from 2000 to 2015</a:t>
            </a:r>
            <a:endParaRPr lang="en-US" sz="1400" b="1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548441"/>
              </p:ext>
            </p:extLst>
          </p:nvPr>
        </p:nvGraphicFramePr>
        <p:xfrm>
          <a:off x="304800" y="1957676"/>
          <a:ext cx="8077200" cy="421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77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Florida had a net gain of 869,189 rental units from 2000 to 2015. Only 15% were affordable at or below 60% AMI.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675" y="6321747"/>
            <a:ext cx="8247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>
                <a:latin typeface="Rockwell" panose="02060603020205020403" pitchFamily="18" charset="0"/>
              </a:rPr>
              <a:t>Source: U.S. Census Bureau, 2000 Census and 2005/2010/2015 American Community Survey 1-Year Public Use Microdata Sample (PUMS). 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85628272"/>
              </p:ext>
            </p:extLst>
          </p:nvPr>
        </p:nvGraphicFramePr>
        <p:xfrm>
          <a:off x="381000" y="2030308"/>
          <a:ext cx="7924800" cy="421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18"/>
          <p:cNvSpPr/>
          <p:nvPr/>
        </p:nvSpPr>
        <p:spPr>
          <a:xfrm>
            <a:off x="304800" y="1403604"/>
            <a:ext cx="754380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Rental Units by Affordability Level, Florida, Change from 2000 to 2015</a:t>
            </a:r>
            <a:endParaRPr lang="en-US" sz="1400" b="1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7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low-income renters are cost burdened. Few higher income renters are.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226" y="1500551"/>
            <a:ext cx="7906305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400" b="1" dirty="0">
                <a:latin typeface="Rockwell" panose="02060603020205020403" pitchFamily="18" charset="0"/>
                <a:ea typeface="MS Gothic"/>
                <a:cs typeface="Times New Roman"/>
              </a:rPr>
              <a:t>Renters Paying More than 40% of Income for Housing by Income (% AMI), 2015, Florida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7226" y="6356854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>
                <a:latin typeface="Rockwell" panose="02060603020205020403" pitchFamily="18" charset="0"/>
              </a:rPr>
              <a:t>Source: U.S. Census Bureau, 2015 American Community Survey 1-Year Public Use Microdata Sample (PUMS). </a:t>
            </a:r>
          </a:p>
          <a:p>
            <a:endParaRPr lang="en-US" sz="1000" dirty="0">
              <a:latin typeface="Rockwell" panose="02060603020205020403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91980634"/>
              </p:ext>
            </p:extLst>
          </p:nvPr>
        </p:nvGraphicFramePr>
        <p:xfrm>
          <a:off x="609600" y="1834168"/>
          <a:ext cx="7162800" cy="433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4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Affordable/Available Units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Compares number of renter households in an income group (0-30% AMI, 0-40% AMI, 0-50% AMI, 0-60% AMI) with supply of rental units</a:t>
            </a:r>
          </a:p>
          <a:p>
            <a:r>
              <a:rPr lang="en-US" dirty="0">
                <a:solidFill>
                  <a:schemeClr val="tx1"/>
                </a:solidFill>
              </a:rPr>
              <a:t>Affordable: with rent at or below AMI rent limit (40% monthly income)</a:t>
            </a:r>
          </a:p>
          <a:p>
            <a:r>
              <a:rPr lang="en-US" dirty="0">
                <a:solidFill>
                  <a:schemeClr val="tx1"/>
                </a:solidFill>
              </a:rPr>
              <a:t>Available: vacant or occupied by income-qualified household (at or below AMI income limit)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9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Bookman Old Style" pitchFamily="18" charset="0"/>
              </a:rPr>
              <a:t>Statewide Affordable/Available Units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74231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Rockwell" panose="02060603020205020403" pitchFamily="18" charset="0"/>
                <a:ea typeface="MS Mincho"/>
                <a:cs typeface="Times New Roman"/>
              </a:rPr>
              <a:t>Affordable/Available Units and Renter Households by Income, Florida, 2014</a:t>
            </a:r>
            <a:endParaRPr lang="en-US" sz="1400" b="1" dirty="0">
              <a:latin typeface="Rockwell" panose="02060603020205020403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42416342"/>
              </p:ext>
            </p:extLst>
          </p:nvPr>
        </p:nvGraphicFramePr>
        <p:xfrm>
          <a:off x="419100" y="1551230"/>
          <a:ext cx="7658100" cy="477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9100" y="6420994"/>
            <a:ext cx="762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>
                <a:latin typeface="Rockwell" panose="02060603020205020403" pitchFamily="18" charset="0"/>
              </a:rPr>
              <a:t>Source: U.S. Census Bureau, 2014 American Community Survey 5-Year Public Use Microdata Sample (PUMS)</a:t>
            </a:r>
          </a:p>
        </p:txBody>
      </p:sp>
    </p:spTree>
    <p:extLst>
      <p:ext uri="{BB962C8B-B14F-4D97-AF65-F5344CB8AC3E}">
        <p14:creationId xmlns:p14="http://schemas.microsoft.com/office/powerpoint/2010/main" val="289933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Household Demographics: Size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62% of cost burdened households are 1-2 person</a:t>
            </a:r>
          </a:p>
          <a:p>
            <a:r>
              <a:rPr lang="en-US" dirty="0">
                <a:solidFill>
                  <a:schemeClr val="tx1"/>
                </a:solidFill>
              </a:rPr>
              <a:t>28% are 3-4 person</a:t>
            </a:r>
          </a:p>
          <a:p>
            <a:r>
              <a:rPr lang="en-US" dirty="0">
                <a:solidFill>
                  <a:schemeClr val="tx1"/>
                </a:solidFill>
              </a:rPr>
              <a:t>10% are 5+ person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Household Demographics: Elderly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234,231 cost burdened households (31%) headed by householder age 55+</a:t>
            </a:r>
          </a:p>
          <a:p>
            <a:r>
              <a:rPr lang="en-US" dirty="0">
                <a:solidFill>
                  <a:schemeClr val="tx1"/>
                </a:solidFill>
              </a:rPr>
              <a:t>Includes 37,759 (5%) age 75-84 and 26,561 (4%) age 85+</a:t>
            </a:r>
          </a:p>
          <a:p>
            <a:r>
              <a:rPr lang="en-US" dirty="0">
                <a:solidFill>
                  <a:schemeClr val="tx1"/>
                </a:solidFill>
              </a:rPr>
              <a:t>Highest proportions in southwest coastal regions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47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Damask">
    <a:majorFont>
      <a:latin typeface="Bookman Old Style" panose="02050604050505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Rockwell" panose="02060603020205020403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Damask">
    <a:fillStyleLst>
      <a:solidFill>
        <a:schemeClr val="phClr"/>
      </a:solidFill>
      <a:gradFill rotWithShape="1">
        <a:gsLst>
          <a:gs pos="0">
            <a:schemeClr val="phClr">
              <a:tint val="48000"/>
              <a:satMod val="105000"/>
              <a:lumMod val="110000"/>
            </a:schemeClr>
          </a:gs>
          <a:gs pos="100000">
            <a:schemeClr val="phClr">
              <a:tint val="78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0000"/>
              <a:lumMod val="104000"/>
            </a:schemeClr>
          </a:gs>
          <a:gs pos="69000">
            <a:schemeClr val="phClr">
              <a:shade val="86000"/>
              <a:satMod val="130000"/>
              <a:lumMod val="102000"/>
            </a:schemeClr>
          </a:gs>
          <a:gs pos="100000">
            <a:schemeClr val="phClr">
              <a:shade val="72000"/>
              <a:satMod val="130000"/>
              <a:lumMod val="100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38100" dir="5400000" sy="96000" rotWithShape="0">
            <a:srgbClr val="000000">
              <a:alpha val="54000"/>
            </a:srgbClr>
          </a:outerShdw>
        </a:effectLst>
      </a:effectStyle>
      <a:effectStyle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18000"/>
              <a:satMod val="160000"/>
              <a:lumMod val="28000"/>
            </a:schemeClr>
            <a:schemeClr val="phClr">
              <a:tint val="95000"/>
              <a:satMod val="160000"/>
              <a:lumMod val="116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17397</TotalTime>
  <Words>833</Words>
  <Application>Microsoft Office PowerPoint</Application>
  <PresentationFormat>On-screen Show (4:3)</PresentationFormat>
  <Paragraphs>80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MS Gothic</vt:lpstr>
      <vt:lpstr>ＭＳ Ｐゴシック</vt:lpstr>
      <vt:lpstr>Arial</vt:lpstr>
      <vt:lpstr>Bookman Old Style</vt:lpstr>
      <vt:lpstr>Calibri</vt:lpstr>
      <vt:lpstr>Cambria</vt:lpstr>
      <vt:lpstr>Gill Sans MT</vt:lpstr>
      <vt:lpstr>MS Mincho</vt:lpstr>
      <vt:lpstr>Rockwell</vt:lpstr>
      <vt:lpstr>Times New Roman</vt:lpstr>
      <vt:lpstr>Wingdings</vt:lpstr>
      <vt:lpstr>Wingdings 3</vt:lpstr>
      <vt:lpstr>1_Origin</vt:lpstr>
      <vt:lpstr>Overview of the Market for  Assisted Rental Housing</vt:lpstr>
      <vt:lpstr>Rental Market Study terms</vt:lpstr>
      <vt:lpstr>Florida has added renters at all income levels since 2000, particularly between 2010 and 2015.</vt:lpstr>
      <vt:lpstr>Florida had a net gain of 869,189 rental units from 2000 to 2015. Only 15% were affordable at or below 60% AMI. </vt:lpstr>
      <vt:lpstr>Most low-income renters are cost burdened. Few higher income renters are.</vt:lpstr>
      <vt:lpstr>Affordable/Available Units</vt:lpstr>
      <vt:lpstr>Statewide Affordable/Available Units</vt:lpstr>
      <vt:lpstr>Household Demographics: Size</vt:lpstr>
      <vt:lpstr>Household Demographics: Elderly</vt:lpstr>
      <vt:lpstr>Homeless Individuals and Families</vt:lpstr>
      <vt:lpstr>Special Needs Household Estimates</vt:lpstr>
      <vt:lpstr>Farmworkers</vt:lpstr>
      <vt:lpstr>Assisted and Public Housing </vt:lpstr>
      <vt:lpstr>Tenant Characteristics: Income</vt:lpstr>
      <vt:lpstr>Tenant Characteristics: Rent</vt:lpstr>
      <vt:lpstr>Tenant Characteristics: Children &amp; Elderly</vt:lpstr>
      <vt:lpstr>Expiring subsidies and aging developments pose risks to preservation of assisted housing supply.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 AFTER SUBSIDIES: UNDERSTANDING THE TRAJECTORIES OF FORMERLY ASSISTED HOUSING IN FLORIDA</dc:title>
  <dc:creator>Andres Blanco</dc:creator>
  <cp:lastModifiedBy>John Toman</cp:lastModifiedBy>
  <cp:revision>234</cp:revision>
  <cp:lastPrinted>2016-06-23T17:15:51Z</cp:lastPrinted>
  <dcterms:created xsi:type="dcterms:W3CDTF">2011-02-18T02:03:55Z</dcterms:created>
  <dcterms:modified xsi:type="dcterms:W3CDTF">2017-08-31T14:22:19Z</dcterms:modified>
</cp:coreProperties>
</file>